
<file path=[Content_Types].xml><?xml version="1.0" encoding="utf-8"?>
<Types xmlns="http://schemas.openxmlformats.org/package/2006/content-types">
  <Default Extension="png" ContentType="image/png"/>
  <Default Extension="svg" ContentType="image/svg+xml"/>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325" r:id="rId2"/>
    <p:sldId id="500" r:id="rId3"/>
    <p:sldId id="327" r:id="rId4"/>
    <p:sldId id="257" r:id="rId5"/>
    <p:sldId id="412" r:id="rId6"/>
    <p:sldId id="418" r:id="rId7"/>
    <p:sldId id="309" r:id="rId8"/>
    <p:sldId id="260" r:id="rId9"/>
    <p:sldId id="312" r:id="rId10"/>
    <p:sldId id="538" r:id="rId11"/>
    <p:sldId id="540" r:id="rId12"/>
    <p:sldId id="334" r:id="rId13"/>
    <p:sldId id="348" r:id="rId14"/>
    <p:sldId id="344" r:id="rId15"/>
    <p:sldId id="343" r:id="rId16"/>
    <p:sldId id="345" r:id="rId17"/>
    <p:sldId id="369" r:id="rId18"/>
    <p:sldId id="375" r:id="rId19"/>
    <p:sldId id="273" r:id="rId20"/>
    <p:sldId id="372" r:id="rId21"/>
    <p:sldId id="352" r:id="rId22"/>
    <p:sldId id="279" r:id="rId23"/>
    <p:sldId id="542" r:id="rId24"/>
    <p:sldId id="284" r:id="rId25"/>
    <p:sldId id="541" r:id="rId26"/>
    <p:sldId id="376" r:id="rId27"/>
    <p:sldId id="281" r:id="rId28"/>
    <p:sldId id="321" r:id="rId29"/>
    <p:sldId id="282" r:id="rId30"/>
    <p:sldId id="290" r:id="rId31"/>
    <p:sldId id="328" r:id="rId32"/>
    <p:sldId id="262" r:id="rId33"/>
    <p:sldId id="368" r:id="rId34"/>
    <p:sldId id="377" r:id="rId35"/>
    <p:sldId id="378" r:id="rId36"/>
    <p:sldId id="263" r:id="rId37"/>
    <p:sldId id="337"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2C981CA-E6DF-477B-8A0C-042907911BFC}">
          <p14:sldIdLst>
            <p14:sldId id="325"/>
            <p14:sldId id="500"/>
            <p14:sldId id="327"/>
            <p14:sldId id="257"/>
            <p14:sldId id="412"/>
            <p14:sldId id="418"/>
            <p14:sldId id="309"/>
            <p14:sldId id="260"/>
            <p14:sldId id="312"/>
            <p14:sldId id="538"/>
            <p14:sldId id="540"/>
          </p14:sldIdLst>
        </p14:section>
        <p14:section name="Introduction to NEO" id="{44943856-24FD-4199-A0CC-958F7C0960E4}">
          <p14:sldIdLst/>
        </p14:section>
        <p14:section name="NEO Whitepaper" id="{C0811CF6-E75D-490E-B148-809F58E1B57E}">
          <p14:sldIdLst>
            <p14:sldId id="334"/>
            <p14:sldId id="348"/>
            <p14:sldId id="344"/>
            <p14:sldId id="343"/>
            <p14:sldId id="345"/>
            <p14:sldId id="369"/>
          </p14:sldIdLst>
        </p14:section>
        <p14:section name="Why do things have value" id="{9171A823-FEE1-4BE3-95A0-07AC693B3619}">
          <p14:sldIdLst/>
        </p14:section>
        <p14:section name="Why Neo" id="{2811691F-4AB3-457B-96CB-58FC3B6F7536}">
          <p14:sldIdLst>
            <p14:sldId id="375"/>
            <p14:sldId id="273"/>
          </p14:sldIdLst>
        </p14:section>
        <p14:section name="3rd generation distributed application platform" id="{4D10561F-AA64-45FF-BAD7-C21301EDBACD}">
          <p14:sldIdLst/>
        </p14:section>
        <p14:section name="NEO Evidence" id="{42123363-40AD-4CDE-B5A1-BB3C52D9EFAE}">
          <p14:sldIdLst>
            <p14:sldId id="372"/>
            <p14:sldId id="352"/>
            <p14:sldId id="279"/>
            <p14:sldId id="542"/>
            <p14:sldId id="284"/>
            <p14:sldId id="541"/>
          </p14:sldIdLst>
        </p14:section>
        <p14:section name="NEO Resources" id="{AAC9AA73-EE3D-46F5-88E5-14F8F0E42508}">
          <p14:sldIdLst>
            <p14:sldId id="376"/>
            <p14:sldId id="281"/>
            <p14:sldId id="321"/>
            <p14:sldId id="282"/>
            <p14:sldId id="290"/>
            <p14:sldId id="328"/>
            <p14:sldId id="262"/>
            <p14:sldId id="368"/>
          </p14:sldIdLst>
        </p14:section>
        <p14:section name="Next Steps" id="{F3FBDD3C-70C1-4DAF-B3E0-2E73F2D94B35}">
          <p14:sldIdLst>
            <p14:sldId id="377"/>
            <p14:sldId id="378"/>
            <p14:sldId id="263"/>
            <p14:sldId id="3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6"/>
      </p:cViewPr>
      <p:guideLst/>
    </p:cSldViewPr>
  </p:slideViewPr>
  <p:notesTextViewPr>
    <p:cViewPr>
      <p:scale>
        <a:sx n="1" d="1"/>
        <a:sy n="1" d="1"/>
      </p:scale>
      <p:origin x="0" y="0"/>
    </p:cViewPr>
  </p:notesTextViewPr>
  <p:sorterViewPr>
    <p:cViewPr>
      <p:scale>
        <a:sx n="80" d="100"/>
        <a:sy n="80" d="100"/>
      </p:scale>
      <p:origin x="0" y="-719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2018-04-11</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Foundation Technology vs. Disruptive Technology</a:t>
            </a:r>
          </a:p>
          <a:p>
            <a:endParaRPr lang="en-CA" dirty="0"/>
          </a:p>
          <a:p>
            <a:r>
              <a:rPr lang="en-US" sz="1200" b="1" i="0" kern="1200" dirty="0">
                <a:solidFill>
                  <a:schemeClr val="tx1"/>
                </a:solidFill>
                <a:effectLst/>
                <a:latin typeface="+mn-lt"/>
                <a:ea typeface="+mn-ea"/>
                <a:cs typeface="+mn-cs"/>
              </a:rPr>
              <a:t>Single use.</a:t>
            </a:r>
          </a:p>
          <a:p>
            <a:r>
              <a:rPr lang="en-US" sz="1200" b="0" i="0" kern="1200" dirty="0">
                <a:solidFill>
                  <a:schemeClr val="tx1"/>
                </a:solidFill>
                <a:effectLst/>
                <a:latin typeface="+mn-lt"/>
                <a:ea typeface="+mn-ea"/>
                <a:cs typeface="+mn-cs"/>
              </a:rPr>
              <a:t>In the first quadrant are low-novelty and low-coordination applications that create better, less costly, highly focused solutions. E-mail, a cheap alternative to phone calls, faxes, and snail mail, was a single-use application for TCP/IP (even though its value rose with the number of users). Bitcoin, too, falls into this quadrant. Even in its early days, bitcoin offered immediate value to the few people who used it simply as an alternative payment method.</a:t>
            </a:r>
          </a:p>
          <a:p>
            <a:r>
              <a:rPr lang="en-US" sz="1200" b="1" i="0" kern="1200" dirty="0">
                <a:solidFill>
                  <a:schemeClr val="tx1"/>
                </a:solidFill>
                <a:effectLst/>
                <a:latin typeface="+mn-lt"/>
                <a:ea typeface="+mn-ea"/>
                <a:cs typeface="+mn-cs"/>
              </a:rPr>
              <a:t>Localization.</a:t>
            </a:r>
          </a:p>
          <a:p>
            <a:r>
              <a:rPr lang="en-US" sz="1200" b="0" i="0" kern="1200" dirty="0">
                <a:solidFill>
                  <a:schemeClr val="tx1"/>
                </a:solidFill>
                <a:effectLst/>
                <a:latin typeface="+mn-lt"/>
                <a:ea typeface="+mn-ea"/>
                <a:cs typeface="+mn-cs"/>
              </a:rPr>
              <a:t>The second quadrant comprises innovations that are relatively high in novelty but need only a limited number of users to create immediate value, so it’s still relatively easy to promote their adoption. If blockchain follows the path network technologies took in business, we can expect blockchain innovations to build on single-use applications to create local private networks on which multiple organizations are connected through a distributed ledger.</a:t>
            </a:r>
          </a:p>
          <a:p>
            <a:r>
              <a:rPr lang="en-US" sz="1200" b="1" i="0" kern="1200" dirty="0">
                <a:solidFill>
                  <a:schemeClr val="tx1"/>
                </a:solidFill>
                <a:effectLst/>
                <a:latin typeface="+mn-lt"/>
                <a:ea typeface="+mn-ea"/>
                <a:cs typeface="+mn-cs"/>
              </a:rPr>
              <a:t>Substitution.</a:t>
            </a:r>
          </a:p>
          <a:p>
            <a:r>
              <a:rPr lang="en-US" sz="1200" b="0" i="0" kern="1200" dirty="0">
                <a:solidFill>
                  <a:schemeClr val="tx1"/>
                </a:solidFill>
                <a:effectLst/>
                <a:latin typeface="+mn-lt"/>
                <a:ea typeface="+mn-ea"/>
                <a:cs typeface="+mn-cs"/>
              </a:rPr>
              <a:t>The third quadrant contains applications that are relatively low in novelty because they build on existing single-use and localized applications, but are high in coordination needs because they involve broader and increasingly public uses. These innovations aim to replace entire ways of doing business. They face high barriers to adoption, however; not only do they require more coordination but the processes they hope to replace may be full-blown and deeply embedded within organizations and institutions. Examples of substitutes include cryptocurrencies—new, fully formed currency systems that have grown out of the simple bitcoin payment technology. The critical difference is that a cryptocurrency requires every party that does monetary transactions to adopt it, challenging governments and institutions that have long handled and overseen such transactions. Consumers also have to change their behavior and understand how to implement the new functional capability of the cryptocurrency.</a:t>
            </a:r>
          </a:p>
          <a:p>
            <a:r>
              <a:rPr lang="en-US" sz="1200" b="1" i="0" kern="1200" dirty="0">
                <a:solidFill>
                  <a:schemeClr val="tx1"/>
                </a:solidFill>
                <a:effectLst/>
                <a:latin typeface="+mn-lt"/>
                <a:ea typeface="+mn-ea"/>
                <a:cs typeface="+mn-cs"/>
              </a:rPr>
              <a:t>Transformation.</a:t>
            </a:r>
          </a:p>
          <a:p>
            <a:r>
              <a:rPr lang="en-US" sz="1200" b="0" i="0" kern="1200" dirty="0">
                <a:solidFill>
                  <a:schemeClr val="tx1"/>
                </a:solidFill>
                <a:effectLst/>
                <a:latin typeface="+mn-lt"/>
                <a:ea typeface="+mn-ea"/>
                <a:cs typeface="+mn-cs"/>
              </a:rPr>
              <a:t>Into the last quadrant fall completely novel applications that, if successful, could change the very nature of economic, social, and political systems. They involve coordinating the activity of many actors and gaining institutional agreement on standards and processes. Their adoption will require major social, legal, and political change.</a:t>
            </a:r>
          </a:p>
          <a:p>
            <a:endParaRPr lang="en-CA" dirty="0"/>
          </a:p>
        </p:txBody>
      </p:sp>
      <p:sp>
        <p:nvSpPr>
          <p:cNvPr id="4" name="Slide Number Placeholder 3"/>
          <p:cNvSpPr>
            <a:spLocks noGrp="1"/>
          </p:cNvSpPr>
          <p:nvPr>
            <p:ph type="sldNum" sz="quarter" idx="10"/>
          </p:nvPr>
        </p:nvSpPr>
        <p:spPr/>
        <p:txBody>
          <a:bodyPr/>
          <a:lstStyle/>
          <a:p>
            <a:fld id="{593252E7-3980-480E-A649-7AA5BEB95C47}" type="slidenum">
              <a:rPr lang="en-CA" smtClean="0"/>
              <a:t>11</a:t>
            </a:fld>
            <a:endParaRPr lang="en-CA" dirty="0"/>
          </a:p>
        </p:txBody>
      </p:sp>
    </p:spTree>
    <p:extLst>
      <p:ext uri="{BB962C8B-B14F-4D97-AF65-F5344CB8AC3E}">
        <p14:creationId xmlns:p14="http://schemas.microsoft.com/office/powerpoint/2010/main" val="1974538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20" name="Picture 19">
            <a:extLst>
              <a:ext uri="{FF2B5EF4-FFF2-40B4-BE49-F238E27FC236}">
                <a16:creationId xmlns:a16="http://schemas.microsoft.com/office/drawing/2014/main" id="{292912D4-EB83-4CA2-9870-EB72F1F37222}"/>
              </a:ext>
            </a:extLst>
          </p:cNvPr>
          <p:cNvPicPr>
            <a:picLocks noChangeAspect="1"/>
          </p:cNvPicPr>
          <p:nvPr userDrawn="1"/>
        </p:nvPicPr>
        <p:blipFill>
          <a:blip r:embed="rId2"/>
          <a:stretch>
            <a:fillRect/>
          </a:stretch>
        </p:blipFill>
        <p:spPr>
          <a:xfrm>
            <a:off x="341177" y="5049103"/>
            <a:ext cx="1440000" cy="144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Layout" Target="../diagrams/layout1.xml"/><Relationship Id="rId7" Type="http://schemas.openxmlformats.org/officeDocument/2006/relationships/image" Target="../media/image1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diagramColors" Target="../diagrams/colors2.xml"/><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diagramQuickStyle" Target="../diagrams/quickStyle2.xml"/><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diagramLayout" Target="../diagrams/layout2.xml"/><Relationship Id="rId5" Type="http://schemas.openxmlformats.org/officeDocument/2006/relationships/image" Target="../media/image18.svg"/><Relationship Id="rId10" Type="http://schemas.openxmlformats.org/officeDocument/2006/relationships/diagramData" Target="../diagrams/data2.xml"/><Relationship Id="rId4" Type="http://schemas.openxmlformats.org/officeDocument/2006/relationships/image" Target="../media/image17.png"/><Relationship Id="rId9" Type="http://schemas.openxmlformats.org/officeDocument/2006/relationships/image" Target="../media/image22.svg"/><Relationship Id="rId14" Type="http://schemas.microsoft.com/office/2007/relationships/diagramDrawing" Target="../diagrams/drawing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6.jpeg"/><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7" Type="http://schemas.openxmlformats.org/officeDocument/2006/relationships/image" Target="../media/image39.png"/><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reddit.com/r/NEO/" TargetMode="Externa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38.png"/><Relationship Id="rId4" Type="http://schemas.openxmlformats.org/officeDocument/2006/relationships/hyperlink" Target="https://www.youtube.com/watch?time_continue=3&amp;v=th7jZlmoZBc" TargetMode="External"/><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iscord.gg/4TQujHj" TargetMode="External"/><Relationship Id="rId2" Type="http://schemas.openxmlformats.org/officeDocument/2006/relationships/hyperlink" Target="https://discord.gg/gqCYeup" TargetMode="Externa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github.com/mwherman2000/neo-dotnetquickstart/blob/master/README.md" TargetMode="External"/><Relationship Id="rId4" Type="http://schemas.openxmlformats.org/officeDocument/2006/relationships/hyperlink" Target="https://github.com/mwherman2000/neo-csharpcoe/blob/master/README.m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discord.gg/gqCYeup"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Block 1 Meeting – April 11,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A104F4-ABEC-4DD5-A91F-B5DA1AC6BE59}"/>
              </a:ext>
            </a:extLst>
          </p:cNvPr>
          <p:cNvPicPr>
            <a:picLocks noChangeAspect="1"/>
          </p:cNvPicPr>
          <p:nvPr/>
        </p:nvPicPr>
        <p:blipFill>
          <a:blip r:embed="rId2"/>
          <a:stretch>
            <a:fillRect/>
          </a:stretch>
        </p:blipFill>
        <p:spPr>
          <a:xfrm>
            <a:off x="1590769" y="0"/>
            <a:ext cx="9010461" cy="6858000"/>
          </a:xfrm>
          <a:prstGeom prst="rect">
            <a:avLst/>
          </a:prstGeom>
        </p:spPr>
      </p:pic>
    </p:spTree>
    <p:extLst>
      <p:ext uri="{BB962C8B-B14F-4D97-AF65-F5344CB8AC3E}">
        <p14:creationId xmlns:p14="http://schemas.microsoft.com/office/powerpoint/2010/main" val="206441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9A48-D7BC-4FFE-B392-533DE9FC48CA}"/>
              </a:ext>
            </a:extLst>
          </p:cNvPr>
          <p:cNvSpPr>
            <a:spLocks noGrp="1"/>
          </p:cNvSpPr>
          <p:nvPr>
            <p:ph type="title"/>
          </p:nvPr>
        </p:nvSpPr>
        <p:spPr>
          <a:xfrm>
            <a:off x="677334" y="374904"/>
            <a:ext cx="10304430" cy="1256672"/>
          </a:xfrm>
        </p:spPr>
        <p:txBody>
          <a:bodyPr>
            <a:noAutofit/>
          </a:bodyPr>
          <a:lstStyle/>
          <a:p>
            <a:r>
              <a:rPr lang="en-CA" dirty="0"/>
              <a:t>Blockchain is a</a:t>
            </a:r>
            <a:br>
              <a:rPr lang="en-CA" dirty="0"/>
            </a:br>
            <a:r>
              <a:rPr lang="en-CA" dirty="0"/>
              <a:t>Foundational Technology</a:t>
            </a:r>
          </a:p>
        </p:txBody>
      </p:sp>
      <p:sp>
        <p:nvSpPr>
          <p:cNvPr id="6" name="Content Placeholder 5">
            <a:extLst>
              <a:ext uri="{FF2B5EF4-FFF2-40B4-BE49-F238E27FC236}">
                <a16:creationId xmlns:a16="http://schemas.microsoft.com/office/drawing/2014/main" id="{4F8718B3-10F5-41B5-9DA6-670CDCDFB7CE}"/>
              </a:ext>
            </a:extLst>
          </p:cNvPr>
          <p:cNvSpPr>
            <a:spLocks noGrp="1"/>
          </p:cNvSpPr>
          <p:nvPr>
            <p:ph idx="1"/>
          </p:nvPr>
        </p:nvSpPr>
        <p:spPr>
          <a:xfrm>
            <a:off x="677334" y="1801907"/>
            <a:ext cx="5629966" cy="4239456"/>
          </a:xfrm>
        </p:spPr>
        <p:txBody>
          <a:bodyPr/>
          <a:lstStyle/>
          <a:p>
            <a:r>
              <a:rPr lang="en-CA" i="1" dirty="0"/>
              <a:t>Blockchain is not a disruptive technology</a:t>
            </a:r>
          </a:p>
          <a:p>
            <a:r>
              <a:rPr lang="en-CA" i="1" dirty="0"/>
              <a:t>Blockchain is a foundational technology</a:t>
            </a:r>
          </a:p>
          <a:p>
            <a:r>
              <a:rPr lang="en-CA" i="1" dirty="0"/>
              <a:t>Doesn’t attack a traditional business model with a lower-cost solution and overtake incumbent firms quickly</a:t>
            </a:r>
          </a:p>
          <a:p>
            <a:r>
              <a:rPr lang="en-CA" i="1" dirty="0"/>
              <a:t>Lays new foundations for new economic and social systems</a:t>
            </a:r>
          </a:p>
          <a:p>
            <a:r>
              <a:rPr lang="en-CA" i="1" dirty="0"/>
              <a:t>Foundational technologies (likes TCP/IP) take decades to seep into and integrate with our economic and social infrastructure</a:t>
            </a:r>
          </a:p>
          <a:p>
            <a:r>
              <a:rPr lang="en-CA" i="1" dirty="0"/>
              <a:t>The process of adoption is gradual and steady</a:t>
            </a:r>
          </a:p>
        </p:txBody>
      </p:sp>
      <p:sp>
        <p:nvSpPr>
          <p:cNvPr id="5" name="Footer Placeholder 4">
            <a:extLst>
              <a:ext uri="{FF2B5EF4-FFF2-40B4-BE49-F238E27FC236}">
                <a16:creationId xmlns:a16="http://schemas.microsoft.com/office/drawing/2014/main" id="{273617CF-890E-4715-ACF4-7A506FFBD86B}"/>
              </a:ext>
            </a:extLst>
          </p:cNvPr>
          <p:cNvSpPr>
            <a:spLocks noGrp="1"/>
          </p:cNvSpPr>
          <p:nvPr>
            <p:ph type="ftr" sz="quarter" idx="11"/>
          </p:nvPr>
        </p:nvSpPr>
        <p:spPr/>
        <p:txBody>
          <a:bodyPr/>
          <a:lstStyle/>
          <a:p>
            <a:r>
              <a:rPr lang="en-US"/>
              <a:t>NEO C# NET Developers Center of Excellence</a:t>
            </a:r>
            <a:endParaRPr lang="en-US" dirty="0"/>
          </a:p>
        </p:txBody>
      </p:sp>
      <p:grpSp>
        <p:nvGrpSpPr>
          <p:cNvPr id="4" name="Group 3">
            <a:extLst>
              <a:ext uri="{FF2B5EF4-FFF2-40B4-BE49-F238E27FC236}">
                <a16:creationId xmlns:a16="http://schemas.microsoft.com/office/drawing/2014/main" id="{6B19EF57-0549-4A14-824A-D2B982D2D97B}"/>
              </a:ext>
            </a:extLst>
          </p:cNvPr>
          <p:cNvGrpSpPr/>
          <p:nvPr/>
        </p:nvGrpSpPr>
        <p:grpSpPr>
          <a:xfrm>
            <a:off x="6307299" y="189000"/>
            <a:ext cx="5660494" cy="6480000"/>
            <a:chOff x="6307299" y="189000"/>
            <a:chExt cx="5660494" cy="6480000"/>
          </a:xfrm>
        </p:grpSpPr>
        <p:pic>
          <p:nvPicPr>
            <p:cNvPr id="15" name="Picture 14">
              <a:extLst>
                <a:ext uri="{FF2B5EF4-FFF2-40B4-BE49-F238E27FC236}">
                  <a16:creationId xmlns:a16="http://schemas.microsoft.com/office/drawing/2014/main" id="{4DBC6B51-9AC9-442D-B4A3-15163EE5866A}"/>
                </a:ext>
              </a:extLst>
            </p:cNvPr>
            <p:cNvPicPr>
              <a:picLocks noChangeAspect="1"/>
            </p:cNvPicPr>
            <p:nvPr/>
          </p:nvPicPr>
          <p:blipFill>
            <a:blip r:embed="rId3"/>
            <a:stretch>
              <a:fillRect/>
            </a:stretch>
          </p:blipFill>
          <p:spPr>
            <a:xfrm>
              <a:off x="6307299" y="189000"/>
              <a:ext cx="5660494" cy="6480000"/>
            </a:xfrm>
            <a:prstGeom prst="rect">
              <a:avLst/>
            </a:prstGeom>
            <a:ln>
              <a:solidFill>
                <a:schemeClr val="accent1"/>
              </a:solidFill>
            </a:ln>
          </p:spPr>
        </p:pic>
        <p:sp>
          <p:nvSpPr>
            <p:cNvPr id="10" name="TextBox 9">
              <a:extLst>
                <a:ext uri="{FF2B5EF4-FFF2-40B4-BE49-F238E27FC236}">
                  <a16:creationId xmlns:a16="http://schemas.microsoft.com/office/drawing/2014/main" id="{6BC1A1AA-32E9-4BD9-A7FD-073CD344812E}"/>
                </a:ext>
              </a:extLst>
            </p:cNvPr>
            <p:cNvSpPr txBox="1"/>
            <p:nvPr/>
          </p:nvSpPr>
          <p:spPr>
            <a:xfrm rot="16200000">
              <a:off x="5013252" y="2371457"/>
              <a:ext cx="3424202" cy="646331"/>
            </a:xfrm>
            <a:prstGeom prst="rect">
              <a:avLst/>
            </a:prstGeom>
            <a:solidFill>
              <a:schemeClr val="bg1"/>
            </a:solidFill>
          </p:spPr>
          <p:txBody>
            <a:bodyPr wrap="square" rtlCol="0">
              <a:spAutoFit/>
            </a:bodyPr>
            <a:lstStyle/>
            <a:p>
              <a:pPr algn="ctr"/>
              <a:r>
                <a:rPr lang="en-CA" b="1" dirty="0">
                  <a:solidFill>
                    <a:srgbClr val="729D51"/>
                  </a:solidFill>
                </a:rPr>
                <a:t>AMOUNT OF COMPLEXITY</a:t>
              </a:r>
              <a:br>
                <a:rPr lang="en-CA" b="1" dirty="0">
                  <a:solidFill>
                    <a:srgbClr val="729D51"/>
                  </a:solidFill>
                </a:rPr>
              </a:br>
              <a:r>
                <a:rPr lang="en-CA" b="1" dirty="0">
                  <a:solidFill>
                    <a:srgbClr val="729D51"/>
                  </a:solidFill>
                </a:rPr>
                <a:t>AND COORDINATION</a:t>
              </a:r>
            </a:p>
          </p:txBody>
        </p:sp>
        <p:sp>
          <p:nvSpPr>
            <p:cNvPr id="7" name="TextBox 6">
              <a:extLst>
                <a:ext uri="{FF2B5EF4-FFF2-40B4-BE49-F238E27FC236}">
                  <a16:creationId xmlns:a16="http://schemas.microsoft.com/office/drawing/2014/main" id="{7AC53523-53F1-46D9-9BEF-6B8F9A23B204}"/>
                </a:ext>
              </a:extLst>
            </p:cNvPr>
            <p:cNvSpPr txBox="1"/>
            <p:nvPr/>
          </p:nvSpPr>
          <p:spPr>
            <a:xfrm>
              <a:off x="7955127" y="5557963"/>
              <a:ext cx="3424202" cy="369332"/>
            </a:xfrm>
            <a:prstGeom prst="rect">
              <a:avLst/>
            </a:prstGeom>
            <a:solidFill>
              <a:schemeClr val="bg1"/>
            </a:solidFill>
          </p:spPr>
          <p:txBody>
            <a:bodyPr wrap="square" rtlCol="0">
              <a:spAutoFit/>
            </a:bodyPr>
            <a:lstStyle/>
            <a:p>
              <a:pPr algn="ctr"/>
              <a:r>
                <a:rPr lang="en-CA" b="1" dirty="0">
                  <a:solidFill>
                    <a:srgbClr val="729D51"/>
                  </a:solidFill>
                </a:rPr>
                <a:t>DEGREE OF NOVELTY</a:t>
              </a:r>
            </a:p>
          </p:txBody>
        </p:sp>
      </p:grpSp>
    </p:spTree>
    <p:extLst>
      <p:ext uri="{BB962C8B-B14F-4D97-AF65-F5344CB8AC3E}">
        <p14:creationId xmlns:p14="http://schemas.microsoft.com/office/powerpoint/2010/main" val="4016115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2. 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D976DB-6A3F-46BB-B75B-12E73986B473}"/>
              </a:ext>
            </a:extLst>
          </p:cNvPr>
          <p:cNvSpPr>
            <a:spLocks noGrp="1"/>
          </p:cNvSpPr>
          <p:nvPr>
            <p:ph type="title"/>
          </p:nvPr>
        </p:nvSpPr>
        <p:spPr/>
        <p:txBody>
          <a:bodyPr/>
          <a:lstStyle/>
          <a:p>
            <a:r>
              <a:rPr lang="en-CA" dirty="0"/>
              <a:t>4. Why NEO?</a:t>
            </a:r>
          </a:p>
        </p:txBody>
      </p:sp>
      <p:sp>
        <p:nvSpPr>
          <p:cNvPr id="7" name="Text Placeholder 6">
            <a:extLst>
              <a:ext uri="{FF2B5EF4-FFF2-40B4-BE49-F238E27FC236}">
                <a16:creationId xmlns:a16="http://schemas.microsoft.com/office/drawing/2014/main" id="{24F8624F-1E94-44B9-A3BC-E481048A0EA5}"/>
              </a:ext>
            </a:extLst>
          </p:cNvPr>
          <p:cNvSpPr>
            <a:spLocks noGrp="1"/>
          </p:cNvSpPr>
          <p:nvPr>
            <p:ph type="body" idx="1"/>
          </p:nvPr>
        </p:nvSpPr>
        <p:spPr/>
        <p:txBody>
          <a:bodyPr/>
          <a:lstStyle/>
          <a:p>
            <a:endParaRPr lang="en-CA"/>
          </a:p>
        </p:txBody>
      </p:sp>
      <p:sp>
        <p:nvSpPr>
          <p:cNvPr id="3" name="Date Placeholder 2">
            <a:extLst>
              <a:ext uri="{FF2B5EF4-FFF2-40B4-BE49-F238E27FC236}">
                <a16:creationId xmlns:a16="http://schemas.microsoft.com/office/drawing/2014/main" id="{AB887BF9-C5C0-4BA3-B0B5-DC109E33577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FD43F9FE-68EA-4DA9-A3BB-F63AD02E53CD}"/>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075D4A38-456D-4561-A230-24716066F039}"/>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639679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C0A2ABC-F146-49D4-8FF2-DBFE060102BE}"/>
              </a:ext>
            </a:extLst>
          </p:cNvPr>
          <p:cNvGrpSpPr/>
          <p:nvPr/>
        </p:nvGrpSpPr>
        <p:grpSpPr>
          <a:xfrm>
            <a:off x="2917857" y="0"/>
            <a:ext cx="6858000" cy="6858000"/>
            <a:chOff x="2255380" y="0"/>
            <a:chExt cx="6858000" cy="6858000"/>
          </a:xfrm>
        </p:grpSpPr>
        <p:pic>
          <p:nvPicPr>
            <p:cNvPr id="8" name="Picture 7">
              <a:extLst>
                <a:ext uri="{FF2B5EF4-FFF2-40B4-BE49-F238E27FC236}">
                  <a16:creationId xmlns:a16="http://schemas.microsoft.com/office/drawing/2014/main" id="{8466F24E-A00C-4818-8520-1A78F46C3C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55380" y="0"/>
              <a:ext cx="6858000" cy="6858000"/>
            </a:xfrm>
            <a:prstGeom prst="rect">
              <a:avLst/>
            </a:prstGeom>
          </p:spPr>
        </p:pic>
        <p:sp>
          <p:nvSpPr>
            <p:cNvPr id="9" name="TextBox 8">
              <a:extLst>
                <a:ext uri="{FF2B5EF4-FFF2-40B4-BE49-F238E27FC236}">
                  <a16:creationId xmlns:a16="http://schemas.microsoft.com/office/drawing/2014/main" id="{C3481809-BC31-4208-94DA-96CDB730677D}"/>
                </a:ext>
              </a:extLst>
            </p:cNvPr>
            <p:cNvSpPr txBox="1"/>
            <p:nvPr/>
          </p:nvSpPr>
          <p:spPr>
            <a:xfrm>
              <a:off x="4107040" y="2304288"/>
              <a:ext cx="3026664" cy="2308324"/>
            </a:xfrm>
            <a:prstGeom prst="rect">
              <a:avLst/>
            </a:prstGeom>
            <a:noFill/>
          </p:spPr>
          <p:txBody>
            <a:bodyPr wrap="square" rtlCol="0">
              <a:spAutoFit/>
            </a:bodyPr>
            <a:lstStyle/>
            <a:p>
              <a:pPr algn="ctr"/>
              <a:r>
                <a:rPr lang="en-CA" sz="2400" dirty="0">
                  <a:latin typeface="Koblenz Serial" panose="02000000000000000000" pitchFamily="50" charset="0"/>
                </a:rPr>
                <a:t>NEO</a:t>
              </a:r>
            </a:p>
            <a:p>
              <a:pPr algn="ctr"/>
              <a:r>
                <a:rPr lang="en-CA" sz="2400" dirty="0">
                  <a:latin typeface="Koblenz Serial" panose="02000000000000000000" pitchFamily="50" charset="0"/>
                </a:rPr>
                <a:t>C# Developers</a:t>
              </a:r>
            </a:p>
            <a:p>
              <a:pPr algn="ctr"/>
              <a:r>
                <a:rPr lang="en-CA" sz="2400" dirty="0">
                  <a:latin typeface="Koblenz Serial" panose="02000000000000000000" pitchFamily="50" charset="0"/>
                </a:rPr>
                <a:t>Center of Excellence</a:t>
              </a:r>
            </a:p>
            <a:p>
              <a:pPr algn="ctr"/>
              <a:endParaRPr lang="en-CA" sz="2400" dirty="0">
                <a:latin typeface="Koblenz Serial" panose="02000000000000000000" pitchFamily="50" charset="0"/>
              </a:endParaRPr>
            </a:p>
            <a:p>
              <a:pPr algn="ctr"/>
              <a:r>
                <a:rPr lang="en-CA" sz="2400" dirty="0">
                  <a:latin typeface="Koblenz Serial" panose="02000000000000000000" pitchFamily="50" charset="0"/>
                </a:rPr>
                <a:t>neo-csharpcoe</a:t>
              </a:r>
            </a:p>
            <a:p>
              <a:pPr algn="ctr"/>
              <a:r>
                <a:rPr lang="en-CA" sz="2400" dirty="0">
                  <a:latin typeface="Koblenz Serial" panose="02000000000000000000" pitchFamily="50" charset="0"/>
                </a:rPr>
                <a:t>community</a:t>
              </a:r>
            </a:p>
          </p:txBody>
        </p:sp>
        <p:sp>
          <p:nvSpPr>
            <p:cNvPr id="5" name="Rectangle 4">
              <a:extLst>
                <a:ext uri="{FF2B5EF4-FFF2-40B4-BE49-F238E27FC236}">
                  <a16:creationId xmlns:a16="http://schemas.microsoft.com/office/drawing/2014/main" id="{AC713029-5DB3-4BF1-B051-54D68D3E92F8}"/>
                </a:ext>
              </a:extLst>
            </p:cNvPr>
            <p:cNvSpPr/>
            <p:nvPr/>
          </p:nvSpPr>
          <p:spPr>
            <a:xfrm>
              <a:off x="5861865" y="1099923"/>
              <a:ext cx="1508760"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Tools</a:t>
              </a:r>
            </a:p>
          </p:txBody>
        </p:sp>
        <p:sp>
          <p:nvSpPr>
            <p:cNvPr id="10" name="Rectangle 9">
              <a:extLst>
                <a:ext uri="{FF2B5EF4-FFF2-40B4-BE49-F238E27FC236}">
                  <a16:creationId xmlns:a16="http://schemas.microsoft.com/office/drawing/2014/main" id="{F2E8CA70-69D3-49AB-8D5F-C396DDB773B1}"/>
                </a:ext>
              </a:extLst>
            </p:cNvPr>
            <p:cNvSpPr/>
            <p:nvPr/>
          </p:nvSpPr>
          <p:spPr>
            <a:xfrm>
              <a:off x="7233464" y="3059668"/>
              <a:ext cx="1508760"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Training</a:t>
              </a:r>
            </a:p>
          </p:txBody>
        </p:sp>
        <p:sp>
          <p:nvSpPr>
            <p:cNvPr id="11" name="Rectangle 10">
              <a:extLst>
                <a:ext uri="{FF2B5EF4-FFF2-40B4-BE49-F238E27FC236}">
                  <a16:creationId xmlns:a16="http://schemas.microsoft.com/office/drawing/2014/main" id="{B0D55CAE-77BA-4847-8AEC-9DE3CC330C60}"/>
                </a:ext>
              </a:extLst>
            </p:cNvPr>
            <p:cNvSpPr/>
            <p:nvPr/>
          </p:nvSpPr>
          <p:spPr>
            <a:xfrm>
              <a:off x="5871692" y="5165653"/>
              <a:ext cx="2093291"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Workshops</a:t>
              </a:r>
            </a:p>
          </p:txBody>
        </p:sp>
        <p:sp>
          <p:nvSpPr>
            <p:cNvPr id="12" name="Rectangle 11">
              <a:extLst>
                <a:ext uri="{FF2B5EF4-FFF2-40B4-BE49-F238E27FC236}">
                  <a16:creationId xmlns:a16="http://schemas.microsoft.com/office/drawing/2014/main" id="{DCA55470-639A-49C0-9D40-A97C99C34F95}"/>
                </a:ext>
              </a:extLst>
            </p:cNvPr>
            <p:cNvSpPr/>
            <p:nvPr/>
          </p:nvSpPr>
          <p:spPr>
            <a:xfrm>
              <a:off x="3429561" y="5398768"/>
              <a:ext cx="2093292"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Best Practices</a:t>
              </a:r>
            </a:p>
          </p:txBody>
        </p:sp>
        <p:sp>
          <p:nvSpPr>
            <p:cNvPr id="13" name="Rectangle 12">
              <a:extLst>
                <a:ext uri="{FF2B5EF4-FFF2-40B4-BE49-F238E27FC236}">
                  <a16:creationId xmlns:a16="http://schemas.microsoft.com/office/drawing/2014/main" id="{BDC3959B-02AD-4655-B77B-5EFFDD7423BC}"/>
                </a:ext>
              </a:extLst>
            </p:cNvPr>
            <p:cNvSpPr/>
            <p:nvPr/>
          </p:nvSpPr>
          <p:spPr>
            <a:xfrm>
              <a:off x="2476355" y="3436590"/>
              <a:ext cx="1391150" cy="369332"/>
            </a:xfrm>
            <a:prstGeom prst="rect">
              <a:avLst/>
            </a:prstGeom>
          </p:spPr>
          <p:txBody>
            <a:bodyPr wrap="none">
              <a:spAutoFit/>
            </a:bodyPr>
            <a:lstStyle/>
            <a:p>
              <a:pPr algn="ctr"/>
              <a:r>
                <a:rPr lang="en-CA" dirty="0">
                  <a:solidFill>
                    <a:schemeClr val="bg1"/>
                  </a:solidFill>
                  <a:latin typeface="Koblenz Serial" panose="02000000000000000000" pitchFamily="50" charset="0"/>
                </a:rPr>
                <a:t>Frameworks</a:t>
              </a:r>
            </a:p>
          </p:txBody>
        </p:sp>
        <p:sp>
          <p:nvSpPr>
            <p:cNvPr id="14" name="Rectangle 13">
              <a:extLst>
                <a:ext uri="{FF2B5EF4-FFF2-40B4-BE49-F238E27FC236}">
                  <a16:creationId xmlns:a16="http://schemas.microsoft.com/office/drawing/2014/main" id="{937F40EE-5C8E-4B00-A243-1A477FC85500}"/>
                </a:ext>
              </a:extLst>
            </p:cNvPr>
            <p:cNvSpPr/>
            <p:nvPr/>
          </p:nvSpPr>
          <p:spPr>
            <a:xfrm>
              <a:off x="3292400" y="1327994"/>
              <a:ext cx="1709927" cy="369332"/>
            </a:xfrm>
            <a:prstGeom prst="rect">
              <a:avLst/>
            </a:prstGeom>
          </p:spPr>
          <p:txBody>
            <a:bodyPr wrap="square">
              <a:spAutoFit/>
            </a:bodyPr>
            <a:lstStyle/>
            <a:p>
              <a:pPr algn="ctr"/>
              <a:r>
                <a:rPr lang="en-CA" dirty="0">
                  <a:solidFill>
                    <a:schemeClr val="bg1"/>
                  </a:solidFill>
                  <a:latin typeface="Koblenz Serial" panose="02000000000000000000" pitchFamily="50" charset="0"/>
                </a:rPr>
                <a:t>Code</a:t>
              </a:r>
            </a:p>
          </p:txBody>
        </p:sp>
      </p:grpSp>
      <p:sp>
        <p:nvSpPr>
          <p:cNvPr id="15" name="Title 14">
            <a:extLst>
              <a:ext uri="{FF2B5EF4-FFF2-40B4-BE49-F238E27FC236}">
                <a16:creationId xmlns:a16="http://schemas.microsoft.com/office/drawing/2014/main" id="{39F8F06B-4D84-4E9C-B04B-221ED2703CEE}"/>
              </a:ext>
            </a:extLst>
          </p:cNvPr>
          <p:cNvSpPr>
            <a:spLocks noGrp="1"/>
          </p:cNvSpPr>
          <p:nvPr>
            <p:ph type="title"/>
          </p:nvPr>
        </p:nvSpPr>
        <p:spPr/>
        <p:txBody>
          <a:bodyPr/>
          <a:lstStyle/>
          <a:p>
            <a:r>
              <a:rPr lang="en-CA" dirty="0"/>
              <a:t>Sponsored by</a:t>
            </a:r>
          </a:p>
        </p:txBody>
      </p:sp>
      <p:pic>
        <p:nvPicPr>
          <p:cNvPr id="4" name="Audio 3">
            <a:hlinkClick r:id="" action="ppaction://media"/>
            <a:extLst>
              <a:ext uri="{FF2B5EF4-FFF2-40B4-BE49-F238E27FC236}">
                <a16:creationId xmlns:a16="http://schemas.microsoft.com/office/drawing/2014/main" id="{CA1B7C4F-D7C0-4077-8B4C-A45E2B63DD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166160394"/>
      </p:ext>
    </p:extLst>
  </p:cSld>
  <p:clrMapOvr>
    <a:masterClrMapping/>
  </p:clrMapOvr>
  <mc:AlternateContent xmlns:mc="http://schemas.openxmlformats.org/markup-compatibility/2006" xmlns:p14="http://schemas.microsoft.com/office/powerpoint/2010/main">
    <mc:Choice Requires="p14">
      <p:transition spd="slow" p14:dur="2000" advTm="23221"/>
    </mc:Choice>
    <mc:Fallback xmlns="">
      <p:transition spd="slow" advTm="23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258C-3CC2-465D-86A3-24552F1F4936}"/>
              </a:ext>
            </a:extLst>
          </p:cNvPr>
          <p:cNvSpPr>
            <a:spLocks noGrp="1"/>
          </p:cNvSpPr>
          <p:nvPr>
            <p:ph type="title"/>
          </p:nvPr>
        </p:nvSpPr>
        <p:spPr/>
        <p:txBody>
          <a:bodyPr/>
          <a:lstStyle/>
          <a:p>
            <a:r>
              <a:rPr lang="en-CA" dirty="0"/>
              <a:t>6. NEO Events</a:t>
            </a:r>
          </a:p>
        </p:txBody>
      </p:sp>
      <p:sp>
        <p:nvSpPr>
          <p:cNvPr id="3" name="Text Placeholder 2">
            <a:extLst>
              <a:ext uri="{FF2B5EF4-FFF2-40B4-BE49-F238E27FC236}">
                <a16:creationId xmlns:a16="http://schemas.microsoft.com/office/drawing/2014/main" id="{A7A0CBFD-3DE3-4FE4-97CB-964800A8C3E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932ECCAD-F04F-44B7-93A4-3FB7C4FD718A}"/>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FA6DE55F-8BFC-4B6B-8CD9-1A86D66DF35F}"/>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CDAD83A-1A94-4521-9AE6-353D8652234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917295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29642829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 Past</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22</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3"/>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pic>
        <p:nvPicPr>
          <p:cNvPr id="11" name="Picture 10">
            <a:extLst>
              <a:ext uri="{FF2B5EF4-FFF2-40B4-BE49-F238E27FC236}">
                <a16:creationId xmlns:a16="http://schemas.microsoft.com/office/drawing/2014/main" id="{D6D5788D-5E11-48DF-B604-0A39E5269CB5}"/>
              </a:ext>
            </a:extLst>
          </p:cNvPr>
          <p:cNvPicPr>
            <a:picLocks noChangeAspect="1"/>
          </p:cNvPicPr>
          <p:nvPr/>
        </p:nvPicPr>
        <p:blipFill>
          <a:blip r:embed="rId4"/>
          <a:stretch>
            <a:fillRect/>
          </a:stretch>
        </p:blipFill>
        <p:spPr>
          <a:xfrm>
            <a:off x="783731" y="3981948"/>
            <a:ext cx="4182074" cy="2188800"/>
          </a:xfrm>
          <a:prstGeom prst="rect">
            <a:avLst/>
          </a:prstGeom>
        </p:spPr>
      </p:pic>
      <p:sp>
        <p:nvSpPr>
          <p:cNvPr id="13" name="Rectangle 12">
            <a:extLst>
              <a:ext uri="{FF2B5EF4-FFF2-40B4-BE49-F238E27FC236}">
                <a16:creationId xmlns:a16="http://schemas.microsoft.com/office/drawing/2014/main" id="{6234FBE0-D0A0-4BFC-A762-79C64400077F}"/>
              </a:ext>
            </a:extLst>
          </p:cNvPr>
          <p:cNvSpPr/>
          <p:nvPr/>
        </p:nvSpPr>
        <p:spPr>
          <a:xfrm>
            <a:off x="-120975" y="6185795"/>
            <a:ext cx="6096000" cy="369332"/>
          </a:xfrm>
          <a:prstGeom prst="rect">
            <a:avLst/>
          </a:prstGeom>
        </p:spPr>
        <p:txBody>
          <a:bodyPr>
            <a:spAutoFit/>
          </a:bodyPr>
          <a:lstStyle/>
          <a:p>
            <a:pPr algn="ctr"/>
            <a:r>
              <a:rPr lang="en-US" dirty="0"/>
              <a:t>Second Thursday evening of each month</a:t>
            </a:r>
          </a:p>
        </p:txBody>
      </p:sp>
      <p:pic>
        <p:nvPicPr>
          <p:cNvPr id="15" name="Picture 14">
            <a:extLst>
              <a:ext uri="{FF2B5EF4-FFF2-40B4-BE49-F238E27FC236}">
                <a16:creationId xmlns:a16="http://schemas.microsoft.com/office/drawing/2014/main" id="{7A463998-B7F3-426C-AE07-66619630EE61}"/>
              </a:ext>
            </a:extLst>
          </p:cNvPr>
          <p:cNvPicPr>
            <a:picLocks noChangeAspect="1"/>
          </p:cNvPicPr>
          <p:nvPr/>
        </p:nvPicPr>
        <p:blipFill>
          <a:blip r:embed="rId5"/>
          <a:stretch>
            <a:fillRect/>
          </a:stretch>
        </p:blipFill>
        <p:spPr>
          <a:xfrm>
            <a:off x="6086058" y="1381889"/>
            <a:ext cx="3434919" cy="2188800"/>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1984-904E-4076-BAA9-F94ACB640335}"/>
              </a:ext>
            </a:extLst>
          </p:cNvPr>
          <p:cNvSpPr>
            <a:spLocks noGrp="1"/>
          </p:cNvSpPr>
          <p:nvPr>
            <p:ph type="title"/>
          </p:nvPr>
        </p:nvSpPr>
        <p:spPr/>
        <p:txBody>
          <a:bodyPr/>
          <a:lstStyle/>
          <a:p>
            <a:r>
              <a:rPr lang="en-CA" dirty="0"/>
              <a:t>NEO Events - Past</a:t>
            </a:r>
          </a:p>
        </p:txBody>
      </p:sp>
      <p:pic>
        <p:nvPicPr>
          <p:cNvPr id="6" name="Picture 4" descr="Image result for cryptochicks">
            <a:extLst>
              <a:ext uri="{FF2B5EF4-FFF2-40B4-BE49-F238E27FC236}">
                <a16:creationId xmlns:a16="http://schemas.microsoft.com/office/drawing/2014/main" id="{D36447C8-06C6-4E46-B6EC-602F7E711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1269999"/>
            <a:ext cx="7753434" cy="48361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3AD00C-4C64-4684-B00E-0103D2BF3024}"/>
              </a:ext>
            </a:extLst>
          </p:cNvPr>
          <p:cNvSpPr/>
          <p:nvPr/>
        </p:nvSpPr>
        <p:spPr>
          <a:xfrm>
            <a:off x="677600" y="6106100"/>
            <a:ext cx="7753167" cy="369332"/>
          </a:xfrm>
          <a:prstGeom prst="rect">
            <a:avLst/>
          </a:prstGeom>
        </p:spPr>
        <p:txBody>
          <a:bodyPr wrap="square">
            <a:spAutoFit/>
          </a:bodyPr>
          <a:lstStyle/>
          <a:p>
            <a:pPr algn="ctr"/>
            <a:r>
              <a:rPr lang="en-US" dirty="0"/>
              <a:t>100+ women (and men)</a:t>
            </a:r>
          </a:p>
        </p:txBody>
      </p:sp>
    </p:spTree>
    <p:extLst>
      <p:ext uri="{BB962C8B-B14F-4D97-AF65-F5344CB8AC3E}">
        <p14:creationId xmlns:p14="http://schemas.microsoft.com/office/powerpoint/2010/main" val="3080843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USD$490K in prizes</a:t>
            </a:r>
          </a:p>
        </p:txBody>
      </p:sp>
    </p:spTree>
    <p:extLst>
      <p:ext uri="{BB962C8B-B14F-4D97-AF65-F5344CB8AC3E}">
        <p14:creationId xmlns:p14="http://schemas.microsoft.com/office/powerpoint/2010/main" val="4259382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9DBD0-2A99-4C74-B0FA-8C237A99B7D0}"/>
              </a:ext>
            </a:extLst>
          </p:cNvPr>
          <p:cNvSpPr>
            <a:spLocks noGrp="1"/>
          </p:cNvSpPr>
          <p:nvPr>
            <p:ph type="title"/>
          </p:nvPr>
        </p:nvSpPr>
        <p:spPr/>
        <p:txBody>
          <a:bodyPr/>
          <a:lstStyle/>
          <a:p>
            <a:r>
              <a:rPr lang="en-CA" dirty="0"/>
              <a:t>Events - Upcoming</a:t>
            </a:r>
          </a:p>
        </p:txBody>
      </p:sp>
      <p:pic>
        <p:nvPicPr>
          <p:cNvPr id="1026" name="Picture 2" descr="GC Blockchain Codefest Banner">
            <a:extLst>
              <a:ext uri="{FF2B5EF4-FFF2-40B4-BE49-F238E27FC236}">
                <a16:creationId xmlns:a16="http://schemas.microsoft.com/office/drawing/2014/main" id="{9C960236-8AA3-49BC-BF5F-DB7A6F0471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064" y="1261618"/>
            <a:ext cx="6422136" cy="41557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1A53AAF-DE7D-438E-ADAF-1B5744802C53}"/>
              </a:ext>
            </a:extLst>
          </p:cNvPr>
          <p:cNvPicPr>
            <a:picLocks noChangeAspect="1"/>
          </p:cNvPicPr>
          <p:nvPr/>
        </p:nvPicPr>
        <p:blipFill>
          <a:blip r:embed="rId3"/>
          <a:stretch>
            <a:fillRect/>
          </a:stretch>
        </p:blipFill>
        <p:spPr>
          <a:xfrm>
            <a:off x="677334" y="1270000"/>
            <a:ext cx="4183200" cy="2189389"/>
          </a:xfrm>
          <a:prstGeom prst="rect">
            <a:avLst/>
          </a:prstGeom>
        </p:spPr>
      </p:pic>
      <p:sp>
        <p:nvSpPr>
          <p:cNvPr id="8" name="Rectangle 7">
            <a:extLst>
              <a:ext uri="{FF2B5EF4-FFF2-40B4-BE49-F238E27FC236}">
                <a16:creationId xmlns:a16="http://schemas.microsoft.com/office/drawing/2014/main" id="{52ACD263-4D84-4B19-A5E2-CEF9A57DF19B}"/>
              </a:ext>
            </a:extLst>
          </p:cNvPr>
          <p:cNvSpPr/>
          <p:nvPr/>
        </p:nvSpPr>
        <p:spPr>
          <a:xfrm>
            <a:off x="677334" y="3452630"/>
            <a:ext cx="4183200" cy="369332"/>
          </a:xfrm>
          <a:prstGeom prst="rect">
            <a:avLst/>
          </a:prstGeom>
        </p:spPr>
        <p:txBody>
          <a:bodyPr wrap="square">
            <a:spAutoFit/>
          </a:bodyPr>
          <a:lstStyle/>
          <a:p>
            <a:pPr algn="ctr"/>
            <a:r>
              <a:rPr lang="en-US" dirty="0"/>
              <a:t>Wednesday - June 13</a:t>
            </a:r>
          </a:p>
        </p:txBody>
      </p:sp>
      <p:pic>
        <p:nvPicPr>
          <p:cNvPr id="1030" name="Picture 6" descr="https://images-ext-1.discordapp.net/external/SO5M9th0cThZGNd3WWPJV2Um5I2MVGGrb55vO_1tTpQ/%3Fw%3D1000%26rect%3D0%252C0%252C2360%252C1180%26s%3Dceb4091b4d727aa3e0c4c692e55065e9/https/img.evbuc.com/https%253A%252F%252Fcdn.evbuc.com%252Fimages%252F43032325%252F246280513738%252F1%252Foriginal.jpg">
            <a:extLst>
              <a:ext uri="{FF2B5EF4-FFF2-40B4-BE49-F238E27FC236}">
                <a16:creationId xmlns:a16="http://schemas.microsoft.com/office/drawing/2014/main" id="{E2F6F022-6215-4895-982A-8DEFFF14E9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34" y="4119789"/>
            <a:ext cx="4183200" cy="210388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FA32-E5EC-40DE-B468-A9151B6A5092}"/>
              </a:ext>
            </a:extLst>
          </p:cNvPr>
          <p:cNvSpPr/>
          <p:nvPr/>
        </p:nvSpPr>
        <p:spPr>
          <a:xfrm>
            <a:off x="5301150" y="5412867"/>
            <a:ext cx="6385050" cy="369332"/>
          </a:xfrm>
          <a:prstGeom prst="rect">
            <a:avLst/>
          </a:prstGeom>
        </p:spPr>
        <p:txBody>
          <a:bodyPr wrap="square">
            <a:spAutoFit/>
          </a:bodyPr>
          <a:lstStyle/>
          <a:p>
            <a:pPr algn="ctr"/>
            <a:r>
              <a:rPr lang="en-US" dirty="0"/>
              <a:t>Next Week – April 17-23</a:t>
            </a:r>
          </a:p>
        </p:txBody>
      </p:sp>
    </p:spTree>
    <p:extLst>
      <p:ext uri="{BB962C8B-B14F-4D97-AF65-F5344CB8AC3E}">
        <p14:creationId xmlns:p14="http://schemas.microsoft.com/office/powerpoint/2010/main" val="208848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7. Resources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85859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b="1" dirty="0"/>
              <a:t>Distributed Application (dApp) Development</a:t>
            </a:r>
          </a:p>
          <a:p>
            <a:pPr lvl="1"/>
            <a:r>
              <a:rPr lang="en-CA" dirty="0"/>
              <a:t>How to start / Start at the beginning / .NET / Python / </a:t>
            </a:r>
            <a:r>
              <a:rPr lang="en-CA" b="1" dirty="0"/>
              <a:t>Skills required</a:t>
            </a:r>
          </a:p>
          <a:p>
            <a:pPr lvl="1"/>
            <a:r>
              <a:rPr lang="en-CA" b="1" dirty="0"/>
              <a:t>Distributed Applications / Smart Contracts / Practical Guidance</a:t>
            </a:r>
          </a:p>
          <a:p>
            <a:r>
              <a:rPr lang="en-CA" dirty="0"/>
              <a:t>Technical Details / Architecture / </a:t>
            </a:r>
            <a:r>
              <a:rPr lang="en-CA" b="1" dirty="0"/>
              <a:t>Scalability</a:t>
            </a:r>
          </a:p>
          <a:p>
            <a:r>
              <a:rPr lang="en-CA" dirty="0"/>
              <a:t>Future of NEO / NEO Adoption / </a:t>
            </a:r>
            <a:r>
              <a:rPr lang="en-CA" b="1" dirty="0"/>
              <a:t>Disrupting the world</a:t>
            </a:r>
          </a:p>
          <a:p>
            <a:r>
              <a:rPr lang="en-CA" b="1" dirty="0"/>
              <a:t>Use cases</a:t>
            </a:r>
          </a:p>
          <a:p>
            <a:r>
              <a:rPr lang="en-CA" dirty="0"/>
              <a:t>Jobs</a:t>
            </a:r>
          </a:p>
          <a:p>
            <a:r>
              <a:rPr lang="en-CA" dirty="0"/>
              <a:t>How is NEO different?</a:t>
            </a:r>
          </a:p>
          <a:p>
            <a:pPr lvl="1"/>
            <a:r>
              <a:rPr lang="en-CA" dirty="0"/>
              <a:t>How is it better than the other blockchains / </a:t>
            </a:r>
            <a:r>
              <a:rPr lang="en-CA" b="1" dirty="0"/>
              <a:t>competitive advantages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p>
          <a:p>
            <a:r>
              <a:rPr lang="en-CA" dirty="0"/>
              <a:t>NEO – Reddit</a:t>
            </a:r>
            <a:br>
              <a:rPr lang="en-CA" dirty="0"/>
            </a:br>
            <a:r>
              <a:rPr lang="en-CA" dirty="0">
                <a:hlinkClick r:id="rId6"/>
              </a:rPr>
              <a:t>https://www.reddit.com/r/NEO/</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7"/>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FDB2-659C-44A3-9624-15E5FD825837}"/>
              </a:ext>
            </a:extLst>
          </p:cNvPr>
          <p:cNvSpPr>
            <a:spLocks noGrp="1"/>
          </p:cNvSpPr>
          <p:nvPr>
            <p:ph type="title"/>
          </p:nvPr>
        </p:nvSpPr>
        <p:spPr/>
        <p:txBody>
          <a:bodyPr/>
          <a:lstStyle/>
          <a:p>
            <a:r>
              <a:rPr lang="en-CA" dirty="0"/>
              <a:t>8. Next Steps</a:t>
            </a:r>
          </a:p>
        </p:txBody>
      </p:sp>
      <p:sp>
        <p:nvSpPr>
          <p:cNvPr id="3" name="Text Placeholder 2">
            <a:extLst>
              <a:ext uri="{FF2B5EF4-FFF2-40B4-BE49-F238E27FC236}">
                <a16:creationId xmlns:a16="http://schemas.microsoft.com/office/drawing/2014/main" id="{FB625D77-E1BD-44F7-9095-11E07355850D}"/>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F55A6BE6-05E2-4799-9EB0-17B4920384EF}"/>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4DC3EF7-561D-4E6B-B863-BAC0A768310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620914C-4278-4053-836C-2511D7068995}"/>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3761202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A56E2-6F0D-48DA-8C03-1D7B33744668}"/>
              </a:ext>
            </a:extLst>
          </p:cNvPr>
          <p:cNvSpPr>
            <a:spLocks noGrp="1"/>
          </p:cNvSpPr>
          <p:nvPr>
            <p:ph type="title"/>
          </p:nvPr>
        </p:nvSpPr>
        <p:spPr/>
        <p:txBody>
          <a:bodyPr/>
          <a:lstStyle/>
          <a:p>
            <a:r>
              <a:rPr lang="en-CA" dirty="0"/>
              <a:t>Next Steps</a:t>
            </a:r>
          </a:p>
        </p:txBody>
      </p:sp>
      <p:sp>
        <p:nvSpPr>
          <p:cNvPr id="7" name="Content Placeholder 6">
            <a:extLst>
              <a:ext uri="{FF2B5EF4-FFF2-40B4-BE49-F238E27FC236}">
                <a16:creationId xmlns:a16="http://schemas.microsoft.com/office/drawing/2014/main" id="{DF143D95-B131-42B1-86BF-BC0B1CA89605}"/>
              </a:ext>
            </a:extLst>
          </p:cNvPr>
          <p:cNvSpPr>
            <a:spLocks noGrp="1"/>
          </p:cNvSpPr>
          <p:nvPr>
            <p:ph idx="1"/>
          </p:nvPr>
        </p:nvSpPr>
        <p:spPr>
          <a:xfrm>
            <a:off x="677333" y="1446245"/>
            <a:ext cx="6054209" cy="4595118"/>
          </a:xfrm>
        </p:spPr>
        <p:txBody>
          <a:bodyPr/>
          <a:lstStyle/>
          <a:p>
            <a:pPr>
              <a:buFont typeface="+mj-lt"/>
              <a:buAutoNum type="arabicPeriod"/>
            </a:pPr>
            <a:r>
              <a:rPr lang="en-CA" dirty="0"/>
              <a:t>Join Discord</a:t>
            </a:r>
            <a:br>
              <a:rPr lang="en-CA" dirty="0"/>
            </a:br>
            <a:r>
              <a:rPr lang="en-CA" dirty="0">
                <a:hlinkClick r:id="rId2"/>
              </a:rPr>
              <a:t>https://discord.gg/gqCYeup</a:t>
            </a:r>
            <a:r>
              <a:rPr lang="en-CA" dirty="0"/>
              <a:t>  / </a:t>
            </a:r>
            <a:r>
              <a:rPr lang="en-CA" dirty="0">
                <a:hlinkClick r:id="rId3"/>
              </a:rPr>
              <a:t>https://discord.gg/4TQujHj</a:t>
            </a:r>
            <a:r>
              <a:rPr lang="en-CA" dirty="0"/>
              <a:t> </a:t>
            </a:r>
          </a:p>
          <a:p>
            <a:pPr>
              <a:buFont typeface="+mj-lt"/>
              <a:buAutoNum type="arabicPeriod"/>
            </a:pPr>
            <a:r>
              <a:rPr lang="en-CA" dirty="0"/>
              <a:t>Read through and contribute to </a:t>
            </a:r>
            <a:r>
              <a:rPr lang="en-CA" b="1" dirty="0"/>
              <a:t>NEO C# Developers Center of Excellence (neo-csharpcoe)</a:t>
            </a:r>
            <a:br>
              <a:rPr lang="en-CA" dirty="0"/>
            </a:br>
            <a:r>
              <a:rPr lang="en-CA" dirty="0">
                <a:hlinkClick r:id="rId4"/>
              </a:rPr>
              <a:t>https://github.com/mwherman2000/neo-csharpcoe/blob/master/README.md</a:t>
            </a:r>
            <a:r>
              <a:rPr lang="en-CA" dirty="0"/>
              <a:t> </a:t>
            </a:r>
          </a:p>
          <a:p>
            <a:pPr>
              <a:buFont typeface="+mj-lt"/>
              <a:buAutoNum type="arabicPeriod"/>
            </a:pPr>
            <a:r>
              <a:rPr lang="en-US" dirty="0"/>
              <a:t>Start with </a:t>
            </a:r>
            <a:r>
              <a:rPr lang="en-US" b="1" dirty="0"/>
              <a:t>NEO Blockchain Quick Start Guide for .NET Developers</a:t>
            </a:r>
            <a:br>
              <a:rPr lang="en-US" b="1" dirty="0"/>
            </a:br>
            <a:r>
              <a:rPr lang="en-US" dirty="0">
                <a:hlinkClick r:id="rId5"/>
              </a:rPr>
              <a:t>https://github.com/mwherman2000/neo-dotnetquickstart/blob/master/README.md</a:t>
            </a:r>
            <a:r>
              <a:rPr lang="en-US" dirty="0"/>
              <a:t> </a:t>
            </a:r>
          </a:p>
          <a:p>
            <a:pPr>
              <a:buFont typeface="+mj-lt"/>
              <a:buAutoNum type="arabicPeriod"/>
            </a:pPr>
            <a:endParaRPr lang="en-CA" dirty="0"/>
          </a:p>
        </p:txBody>
      </p:sp>
      <p:sp>
        <p:nvSpPr>
          <p:cNvPr id="3" name="Date Placeholder 2">
            <a:extLst>
              <a:ext uri="{FF2B5EF4-FFF2-40B4-BE49-F238E27FC236}">
                <a16:creationId xmlns:a16="http://schemas.microsoft.com/office/drawing/2014/main" id="{9E474D5F-FAA5-4ACE-9890-207172D1B28C}"/>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D54A05B3-9552-46B4-B00E-7652A148C3AE}"/>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3A00C7E7-52ED-4A3C-B81C-764DD5AF40AC}"/>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8" name="Picture 7">
            <a:extLst>
              <a:ext uri="{FF2B5EF4-FFF2-40B4-BE49-F238E27FC236}">
                <a16:creationId xmlns:a16="http://schemas.microsoft.com/office/drawing/2014/main" id="{71A1B3A3-9B02-4029-89A6-EC09BC915F52}"/>
              </a:ext>
            </a:extLst>
          </p:cNvPr>
          <p:cNvPicPr>
            <a:picLocks noChangeAspect="1"/>
          </p:cNvPicPr>
          <p:nvPr/>
        </p:nvPicPr>
        <p:blipFill>
          <a:blip r:embed="rId6"/>
          <a:stretch>
            <a:fillRect/>
          </a:stretch>
        </p:blipFill>
        <p:spPr>
          <a:xfrm>
            <a:off x="7102287" y="1446245"/>
            <a:ext cx="5089713" cy="5400000"/>
          </a:xfrm>
          <a:prstGeom prst="rect">
            <a:avLst/>
          </a:prstGeom>
        </p:spPr>
      </p:pic>
    </p:spTree>
    <p:extLst>
      <p:ext uri="{BB962C8B-B14F-4D97-AF65-F5344CB8AC3E}">
        <p14:creationId xmlns:p14="http://schemas.microsoft.com/office/powerpoint/2010/main" val="80548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2">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3"/>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10304431" cy="5056093"/>
          </a:xfrm>
        </p:spPr>
        <p:txBody>
          <a:bodyPr>
            <a:normAutofit/>
          </a:bodyPr>
          <a:lstStyle/>
          <a:p>
            <a:pPr marL="0" indent="0">
              <a:buNone/>
            </a:pPr>
            <a:r>
              <a:rPr lang="en-US" dirty="0"/>
              <a:t>7-8pm for Everyone:</a:t>
            </a:r>
          </a:p>
          <a:p>
            <a:r>
              <a:rPr lang="en-US" dirty="0"/>
              <a:t>Updates, News, Events</a:t>
            </a:r>
          </a:p>
          <a:p>
            <a:r>
              <a:rPr lang="en-US" dirty="0"/>
              <a:t>NEO Certified NEO Enterprise Developer (CND) Announcement</a:t>
            </a:r>
          </a:p>
          <a:p>
            <a:r>
              <a:rPr lang="en-US" dirty="0"/>
              <a:t>Guest speaker: Mathias Leach </a:t>
            </a:r>
            <a:r>
              <a:rPr lang="en-US" dirty="0" err="1"/>
              <a:t>Glintborg</a:t>
            </a:r>
            <a:r>
              <a:rPr lang="en-US" dirty="0"/>
              <a:t>, Global Development Manager, Ontology - "Ontology high-performance public multi-chain project &amp; distributed trust collaboration platform"</a:t>
            </a:r>
          </a:p>
          <a:p>
            <a:r>
              <a:rPr lang="en-US" dirty="0"/>
              <a:t>Guest speaker: Michael Herman – “The NEO Smart Economy, Smart Processes, and Smart Data”</a:t>
            </a:r>
            <a:br>
              <a:rPr lang="en-US" dirty="0"/>
            </a:br>
            <a:endParaRPr lang="en-US" dirty="0"/>
          </a:p>
          <a:p>
            <a:pPr marL="0" indent="0">
              <a:buNone/>
            </a:pPr>
            <a:r>
              <a:rPr lang="en-US" dirty="0"/>
              <a:t>8-9pm NEO Developer Workshop</a:t>
            </a:r>
          </a:p>
          <a:p>
            <a:r>
              <a:rPr lang="en-US" dirty="0"/>
              <a:t>Creating and testing NEO smart contracts with Visual Studio and NEO Debugger</a:t>
            </a:r>
          </a:p>
          <a:p>
            <a:r>
              <a:rPr lang="en-US" dirty="0"/>
              <a:t>Workshop for programming smart contracts with .NET, C# and Visual Studio</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lnSpcReduction="10000"/>
          </a:bodyPr>
          <a:lstStyle/>
          <a:p>
            <a:r>
              <a:rPr lang="en-CA" dirty="0"/>
              <a:t>Independent Blockchain Developer</a:t>
            </a:r>
          </a:p>
          <a:p>
            <a:pPr lvl="1"/>
            <a:r>
              <a:rPr lang="en-CA" dirty="0"/>
              <a:t>I work 14 hours a day on the NEO Blockchain</a:t>
            </a:r>
          </a:p>
          <a:p>
            <a:pPr lvl="1"/>
            <a:r>
              <a:rPr lang="en-CA" dirty="0"/>
              <a:t>Experienced Ethereum Developer</a:t>
            </a:r>
          </a:p>
          <a:p>
            <a:pPr lvl="1"/>
            <a:r>
              <a:rPr lang="en-CA" dirty="0"/>
              <a:t>I work for myself (and on behalf of my clients)</a:t>
            </a:r>
            <a:br>
              <a:rPr lang="en-CA" dirty="0"/>
            </a:br>
            <a:endParaRPr lang="en-CA" dirty="0"/>
          </a:p>
          <a:p>
            <a:r>
              <a:rPr lang="en-CA" dirty="0"/>
              <a:t>Decades of software development experience</a:t>
            </a:r>
          </a:p>
          <a:p>
            <a:pPr lvl="1"/>
            <a:r>
              <a:rPr lang="en-CA" dirty="0"/>
              <a:t>Developer on very version of Microsoft Windows since the very first</a:t>
            </a:r>
          </a:p>
          <a:p>
            <a:pPr lvl="1"/>
            <a:r>
              <a:rPr lang="en-CA" dirty="0"/>
              <a:t>Microsoft, IBM, medium-size companies, small businesses</a:t>
            </a:r>
          </a:p>
          <a:p>
            <a:pPr lvl="1"/>
            <a:endParaRPr lang="en-CA" dirty="0"/>
          </a:p>
          <a:p>
            <a:r>
              <a:rPr lang="en-CA" dirty="0"/>
              <a:t>Curator of NEO C# Developers Center of Excellence community (neo-csharp)</a:t>
            </a:r>
          </a:p>
          <a:p>
            <a:pPr lvl="1"/>
            <a:r>
              <a:rPr lang="en-CA" dirty="0"/>
              <a:t>Contributes to several NEO community projects</a:t>
            </a:r>
          </a:p>
          <a:p>
            <a:pPr lvl="2"/>
            <a:r>
              <a:rPr lang="en-CA" dirty="0"/>
              <a:t>NEO developer tool suite: neo-debugger and neo-gui-developer projects</a:t>
            </a:r>
          </a:p>
          <a:p>
            <a:pPr lvl="2"/>
            <a:r>
              <a:rPr lang="en-CA" dirty="0"/>
              <a:t>NEO Persistable Class Framework (NPC) for efficient object-oriented smart contract development using C#.NEO: mwherman2000/neo-persistibleclasses and neo-npcc2s</a:t>
            </a:r>
          </a:p>
          <a:p>
            <a:pPr lvl="2"/>
            <a:r>
              <a:rPr lang="en-CA" dirty="0"/>
              <a:t>NEO Blockchain Quick Start Guide for .NET Developers: mwherman2000/dotnetquickstart</a:t>
            </a:r>
          </a:p>
          <a:p>
            <a:pPr lvl="1"/>
            <a:r>
              <a:rPr lang="en-CA" dirty="0"/>
              <a:t>Founder of the first Canadian NEO Blockchain Meetup: NEO Blockchain Toronto</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07997" y="2083971"/>
            <a:ext cx="2827779" cy="2827779"/>
          </a:xfrm>
          <a:prstGeom prst="rect">
            <a:avLst/>
          </a:prstGeom>
        </p:spPr>
      </p:pic>
      <p:pic>
        <p:nvPicPr>
          <p:cNvPr id="1026" name="Picture 2" descr="https://secure.meetupstatic.com/photos/event/2/8/5/c/600_468550332.jpeg">
            <a:extLst>
              <a:ext uri="{FF2B5EF4-FFF2-40B4-BE49-F238E27FC236}">
                <a16:creationId xmlns:a16="http://schemas.microsoft.com/office/drawing/2014/main" id="{363BA0D7-11F2-49AD-BE2D-AC9C46C6F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998" y="4966614"/>
            <a:ext cx="2827779" cy="14798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E382025-68CB-4E52-820E-C6BF435BEAF8}"/>
              </a:ext>
            </a:extLst>
          </p:cNvPr>
          <p:cNvPicPr>
            <a:picLocks noChangeAspect="1"/>
          </p:cNvPicPr>
          <p:nvPr/>
        </p:nvPicPr>
        <p:blipFill>
          <a:blip r:embed="rId4"/>
          <a:stretch>
            <a:fillRect/>
          </a:stretch>
        </p:blipFill>
        <p:spPr>
          <a:xfrm>
            <a:off x="9107997" y="311713"/>
            <a:ext cx="2827779" cy="1724160"/>
          </a:xfrm>
          <a:prstGeom prst="rect">
            <a:avLst/>
          </a:prstGeom>
        </p:spPr>
      </p:pic>
    </p:spTree>
    <p:extLst>
      <p:ext uri="{BB962C8B-B14F-4D97-AF65-F5344CB8AC3E}">
        <p14:creationId xmlns:p14="http://schemas.microsoft.com/office/powerpoint/2010/main" val="184774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Who are you?</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5439850"/>
          </a:xfrm>
        </p:spPr>
        <p:txBody>
          <a:bodyPr>
            <a:normAutofit/>
          </a:bodyPr>
          <a:lstStyle/>
          <a:p>
            <a:r>
              <a:rPr lang="it-IT" dirty="0"/>
              <a:t>Software Developer/Achitect?</a:t>
            </a:r>
          </a:p>
          <a:p>
            <a:pPr lvl="1"/>
            <a:r>
              <a:rPr lang="it-IT" dirty="0"/>
              <a:t>NEO smart contract developers?</a:t>
            </a:r>
          </a:p>
          <a:p>
            <a:pPr lvl="1"/>
            <a:r>
              <a:rPr lang="it-IT" dirty="0"/>
              <a:t>Ethereum smart contract developers?</a:t>
            </a:r>
          </a:p>
          <a:p>
            <a:pPr lvl="1"/>
            <a:r>
              <a:rPr lang="it-IT" dirty="0"/>
              <a:t>Other blockchain developers?</a:t>
            </a:r>
          </a:p>
          <a:p>
            <a:pPr lvl="1"/>
            <a:r>
              <a:rPr lang="it-IT" dirty="0"/>
              <a:t>Microsoft .NET developers? .NET/C#/Visual Studio</a:t>
            </a:r>
          </a:p>
          <a:p>
            <a:r>
              <a:rPr lang="it-IT" dirty="0"/>
              <a:t>Crytopinvestor/trader?</a:t>
            </a:r>
          </a:p>
          <a:p>
            <a:r>
              <a:rPr lang="it-IT" dirty="0"/>
              <a:t>Legal profession?</a:t>
            </a:r>
          </a:p>
          <a:p>
            <a:r>
              <a:rPr lang="it-IT" dirty="0"/>
              <a:t>Financial services (conventional)?</a:t>
            </a:r>
            <a:br>
              <a:rPr lang="it-IT" dirty="0"/>
            </a:br>
            <a:endParaRPr lang="it-IT" dirty="0"/>
          </a:p>
          <a:p>
            <a:r>
              <a:rPr lang="it-IT" dirty="0"/>
              <a:t>Government?</a:t>
            </a:r>
          </a:p>
          <a:p>
            <a:r>
              <a:rPr lang="it-IT" dirty="0"/>
              <a:t>Banking?</a:t>
            </a:r>
          </a:p>
          <a:p>
            <a:r>
              <a:rPr lang="it-IT" dirty="0"/>
              <a:t>Other sectors?</a:t>
            </a:r>
            <a:br>
              <a:rPr lang="it-IT" dirty="0"/>
            </a:br>
            <a:endParaRPr lang="it-IT" dirty="0"/>
          </a:p>
          <a:p>
            <a:r>
              <a:rPr lang="it-IT" dirty="0"/>
              <a:t>Students?</a:t>
            </a:r>
          </a:p>
        </p:txBody>
      </p:sp>
    </p:spTree>
    <p:extLst>
      <p:ext uri="{BB962C8B-B14F-4D97-AF65-F5344CB8AC3E}">
        <p14:creationId xmlns:p14="http://schemas.microsoft.com/office/powerpoint/2010/main" val="1624713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dirty="0"/>
              <a:t>May 9, </a:t>
            </a:r>
            <a:r>
              <a:rPr lang="en-CA" b="1" dirty="0"/>
              <a:t>June 13</a:t>
            </a:r>
            <a:r>
              <a:rPr lang="en-CA" dirty="0"/>
              <a:t>,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2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3</a:t>
            </a:r>
            <a:r>
              <a:rPr lang="en-CA" baseline="30000" dirty="0"/>
              <a:t>rd</a:t>
            </a:r>
            <a:r>
              <a:rPr lang="en-CA" dirty="0"/>
              <a:t> generation distributed applications (dApp) platform</a:t>
            </a:r>
          </a:p>
          <a:p>
            <a:pPr lvl="1"/>
            <a:r>
              <a:rPr lang="en-CA" dirty="0"/>
              <a:t>Multiple languages: C# (reference implementation), Python, Java, Golang, JavaScript</a:t>
            </a:r>
          </a:p>
          <a:p>
            <a:pPr lvl="1"/>
            <a:r>
              <a:rPr lang="en-CA" dirty="0"/>
              <a:t>First dApp platform suitable for enterprise application development, deployment, and operations</a:t>
            </a:r>
          </a:p>
          <a:p>
            <a:r>
              <a:rPr lang="en-CA" dirty="0"/>
              <a:t>NEO SMART ECONOMY</a:t>
            </a:r>
          </a:p>
          <a:p>
            <a:pPr lvl="1"/>
            <a:r>
              <a:rPr lang="en-CA" dirty="0"/>
              <a:t>Key differentiator</a:t>
            </a:r>
          </a:p>
          <a:p>
            <a:r>
              <a:rPr lang="en-CA" dirty="0"/>
              <a:t>GLOBAL COMMUNITY</a:t>
            </a:r>
          </a:p>
          <a:p>
            <a:pPr lvl="1"/>
            <a:r>
              <a:rPr lang="en-CA" dirty="0"/>
              <a:t>Discord: </a:t>
            </a:r>
            <a:r>
              <a:rPr lang="en-CA" dirty="0">
                <a:hlinkClick r:id="rId3"/>
              </a:rPr>
              <a:t>https://discord.gg/gqCYeup</a:t>
            </a:r>
            <a:r>
              <a:rPr lang="en-CA" dirty="0"/>
              <a:t>  /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88770369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1755</TotalTime>
  <Words>1783</Words>
  <Application>Microsoft Office PowerPoint</Application>
  <PresentationFormat>Widescreen</PresentationFormat>
  <Paragraphs>320</Paragraphs>
  <Slides>37</Slides>
  <Notes>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MS PGothic</vt:lpstr>
      <vt:lpstr>STXinwei</vt:lpstr>
      <vt:lpstr>Arial</vt:lpstr>
      <vt:lpstr>Calibri</vt:lpstr>
      <vt:lpstr>Koblenz Serial</vt:lpstr>
      <vt:lpstr>Trebuchet MS</vt:lpstr>
      <vt:lpstr>Wingdings 3</vt:lpstr>
      <vt:lpstr>Facet</vt:lpstr>
      <vt:lpstr>NEO Blockchain TORONTO</vt:lpstr>
      <vt:lpstr>Sponsored by</vt:lpstr>
      <vt:lpstr>NEO Themes You’ve Asked About – Thank you!</vt:lpstr>
      <vt:lpstr>Agenda</vt:lpstr>
      <vt:lpstr>Who is Michael Herman?</vt:lpstr>
      <vt:lpstr>Who are you?</vt:lpstr>
      <vt:lpstr>What is NEO Blockchain Toronto?</vt:lpstr>
      <vt:lpstr>What is NEO?</vt:lpstr>
      <vt:lpstr>Our Values as Neoxplorers</vt:lpstr>
      <vt:lpstr>PowerPoint Presentation</vt:lpstr>
      <vt:lpstr>Blockchain is a Foundational Technology</vt:lpstr>
      <vt:lpstr>2. NEO Whitepaper</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4. Why NEO?</vt:lpstr>
      <vt:lpstr>NEO was created for Large Scale dApps* </vt:lpstr>
      <vt:lpstr>6. NEO Events</vt:lpstr>
      <vt:lpstr>PowerPoint Presentation</vt:lpstr>
      <vt:lpstr>NEO Events - Past</vt:lpstr>
      <vt:lpstr>NEO Events - Past</vt:lpstr>
      <vt:lpstr>NEO dApp Competitions USD$490K in prizes</vt:lpstr>
      <vt:lpstr>Events - Upcoming</vt:lpstr>
      <vt:lpstr>7.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Resources: Videos and Webcasts</vt:lpstr>
      <vt:lpstr>NEO Resources: NEO DevCon 1, January 2018</vt:lpstr>
      <vt:lpstr>NEO Resources</vt:lpstr>
      <vt:lpstr>PowerPoint Presentation</vt:lpstr>
      <vt:lpstr>8. Next Steps</vt:lpstr>
      <vt:lpstr>Next Steps</vt:lpstr>
      <vt:lpstr>Questions?</vt:lpstr>
      <vt:lpstr>Backup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174</cp:revision>
  <dcterms:created xsi:type="dcterms:W3CDTF">2018-02-17T01:35:14Z</dcterms:created>
  <dcterms:modified xsi:type="dcterms:W3CDTF">2018-04-11T19:12:40Z</dcterms:modified>
</cp:coreProperties>
</file>